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9" r:id="rId11"/>
    <p:sldId id="270" r:id="rId12"/>
    <p:sldId id="265" r:id="rId13"/>
    <p:sldId id="266" r:id="rId14"/>
    <p:sldId id="267" r:id="rId15"/>
    <p:sldId id="268" r:id="rId16"/>
  </p:sldIdLst>
  <p:sldSz cx="18288000" cy="10287000"/>
  <p:notesSz cx="6858000" cy="9144000"/>
  <p:embeddedFontLst>
    <p:embeddedFont>
      <p:font typeface="Anton" pitchFamily="2" charset="0"/>
      <p:regular r:id="rId17"/>
    </p:embeddedFont>
    <p:embeddedFont>
      <p:font typeface="Canva Sans" panose="020B0604020202020204" charset="0"/>
      <p:regular r:id="rId18"/>
    </p:embeddedFont>
    <p:embeddedFont>
      <p:font typeface="Canva Sans Bold" panose="020B0604020202020204" charset="0"/>
      <p:regular r:id="rId19"/>
    </p:embeddedFont>
    <p:embeddedFont>
      <p:font typeface="Raleway" pitchFamily="2" charset="0"/>
      <p:regular r:id="rId20"/>
    </p:embeddedFont>
    <p:embeddedFont>
      <p:font typeface="Raleway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122591" y="1077887"/>
            <a:ext cx="9663952" cy="8229600"/>
          </a:xfrm>
          <a:custGeom>
            <a:avLst/>
            <a:gdLst/>
            <a:ahLst/>
            <a:cxnLst/>
            <a:rect l="l" t="t" r="r" b="b"/>
            <a:pathLst>
              <a:path w="9663952" h="8229600">
                <a:moveTo>
                  <a:pt x="0" y="0"/>
                </a:moveTo>
                <a:lnTo>
                  <a:pt x="9663952" y="0"/>
                </a:lnTo>
                <a:lnTo>
                  <a:pt x="9663952" y="8229600"/>
                </a:lnTo>
                <a:lnTo>
                  <a:pt x="0" y="8229600"/>
                </a:lnTo>
                <a:lnTo>
                  <a:pt x="0" y="0"/>
                </a:lnTo>
                <a:close/>
              </a:path>
            </a:pathLst>
          </a:custGeom>
          <a:blipFill>
            <a:blip r:embed="rId2"/>
            <a:stretch>
              <a:fillRect r="-1227"/>
            </a:stretch>
          </a:blipFill>
        </p:spPr>
        <p:txBody>
          <a:bodyPr/>
          <a:lstStyle/>
          <a:p>
            <a:r>
              <a:rPr lang="en-US" dirty="0"/>
              <a:t>.</a:t>
            </a:r>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235988" y="2391416"/>
            <a:ext cx="13816023" cy="2752084"/>
          </a:xfrm>
          <a:prstGeom prst="rect">
            <a:avLst/>
          </a:prstGeom>
        </p:spPr>
        <p:txBody>
          <a:bodyPr lIns="0" tIns="0" rIns="0" bIns="0" rtlCol="0" anchor="t">
            <a:spAutoFit/>
          </a:bodyPr>
          <a:lstStyle/>
          <a:p>
            <a:pPr algn="ctr">
              <a:lnSpc>
                <a:spcPts val="22526"/>
              </a:lnSpc>
              <a:spcBef>
                <a:spcPct val="0"/>
              </a:spcBef>
            </a:pPr>
            <a:r>
              <a:rPr lang="en-US" sz="16090">
                <a:solidFill>
                  <a:srgbClr val="FFFFFF"/>
                </a:solidFill>
                <a:latin typeface="Anton"/>
                <a:ea typeface="Anton"/>
                <a:cs typeface="Anton"/>
                <a:sym typeface="Anton"/>
              </a:rPr>
              <a:t>CONVEX PROJECT</a:t>
            </a:r>
          </a:p>
        </p:txBody>
      </p:sp>
      <p:sp>
        <p:nvSpPr>
          <p:cNvPr id="5" name="TextBox 5"/>
          <p:cNvSpPr txBox="1"/>
          <p:nvPr/>
        </p:nvSpPr>
        <p:spPr>
          <a:xfrm>
            <a:off x="3645989" y="5921462"/>
            <a:ext cx="10996022" cy="1280852"/>
          </a:xfrm>
          <a:prstGeom prst="rect">
            <a:avLst/>
          </a:prstGeom>
        </p:spPr>
        <p:txBody>
          <a:bodyPr lIns="0" tIns="0" rIns="0" bIns="0" rtlCol="0" anchor="t">
            <a:spAutoFit/>
          </a:bodyPr>
          <a:lstStyle/>
          <a:p>
            <a:pPr algn="ctr">
              <a:lnSpc>
                <a:spcPts val="5125"/>
              </a:lnSpc>
              <a:spcBef>
                <a:spcPct val="0"/>
              </a:spcBef>
            </a:pPr>
            <a:r>
              <a:rPr lang="en-US" sz="3660" spc="1973">
                <a:solidFill>
                  <a:srgbClr val="FFFFFF"/>
                </a:solidFill>
                <a:latin typeface="Raleway"/>
                <a:ea typeface="Raleway"/>
                <a:cs typeface="Raleway"/>
                <a:sym typeface="Raleway"/>
              </a:rPr>
              <a:t>STUDENT SCORE EXAM OPTIMIZATION</a:t>
            </a:r>
          </a:p>
        </p:txBody>
      </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850FD987-D135-4F80-F4FA-F9EE36C086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1A526B-90F0-8E7F-1E67-F486A32D5503}"/>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9201631-F187-D43B-B76A-6610EC95DD2F}"/>
              </a:ext>
            </a:extLst>
          </p:cNvPr>
          <p:cNvSpPr/>
          <p:nvPr/>
        </p:nvSpPr>
        <p:spPr>
          <a:xfrm>
            <a:off x="437614" y="677948"/>
            <a:ext cx="17703399" cy="8835681"/>
          </a:xfrm>
          <a:custGeom>
            <a:avLst/>
            <a:gdLst/>
            <a:ahLst/>
            <a:cxnLst/>
            <a:rect l="l" t="t" r="r" b="b"/>
            <a:pathLst>
              <a:path w="17703399" h="8835681">
                <a:moveTo>
                  <a:pt x="0" y="0"/>
                </a:moveTo>
                <a:lnTo>
                  <a:pt x="17703398" y="0"/>
                </a:lnTo>
                <a:lnTo>
                  <a:pt x="17703398" y="8835681"/>
                </a:lnTo>
                <a:lnTo>
                  <a:pt x="0" y="8835681"/>
                </a:lnTo>
                <a:lnTo>
                  <a:pt x="0" y="0"/>
                </a:lnTo>
                <a:close/>
              </a:path>
            </a:pathLst>
          </a:custGeom>
          <a:blipFill>
            <a:blip r:embed="rId4"/>
            <a:stretch>
              <a:fillRect t="-67320" b="-1234"/>
            </a:stretch>
          </a:blipFill>
        </p:spPr>
      </p:sp>
      <p:sp>
        <p:nvSpPr>
          <p:cNvPr id="4" name="TextBox 4">
            <a:extLst>
              <a:ext uri="{FF2B5EF4-FFF2-40B4-BE49-F238E27FC236}">
                <a16:creationId xmlns:a16="http://schemas.microsoft.com/office/drawing/2014/main" id="{04ED42D9-B904-0E44-DD93-A8C1F4EB5530}"/>
              </a:ext>
            </a:extLst>
          </p:cNvPr>
          <p:cNvSpPr txBox="1"/>
          <p:nvPr/>
        </p:nvSpPr>
        <p:spPr>
          <a:xfrm>
            <a:off x="1028700" y="9285414"/>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10</a:t>
            </a:r>
          </a:p>
        </p:txBody>
      </p:sp>
      <p:sp>
        <p:nvSpPr>
          <p:cNvPr id="6" name="TextBox 7">
            <a:extLst>
              <a:ext uri="{FF2B5EF4-FFF2-40B4-BE49-F238E27FC236}">
                <a16:creationId xmlns:a16="http://schemas.microsoft.com/office/drawing/2014/main" id="{7CB8EE28-5E9A-0DC3-141E-9EA64DEE792F}"/>
              </a:ext>
            </a:extLst>
          </p:cNvPr>
          <p:cNvSpPr txBox="1"/>
          <p:nvPr/>
        </p:nvSpPr>
        <p:spPr>
          <a:xfrm>
            <a:off x="609600" y="498893"/>
            <a:ext cx="14156546" cy="1115690"/>
          </a:xfrm>
          <a:prstGeom prst="rect">
            <a:avLst/>
          </a:prstGeom>
        </p:spPr>
        <p:txBody>
          <a:bodyPr wrap="square" lIns="0" tIns="0" rIns="0" bIns="0" rtlCol="0" anchor="t">
            <a:spAutoFit/>
          </a:bodyPr>
          <a:lstStyle/>
          <a:p>
            <a:pPr algn="l">
              <a:lnSpc>
                <a:spcPts val="8688"/>
              </a:lnSpc>
            </a:pPr>
            <a:r>
              <a:rPr lang="en-US" sz="7971" dirty="0">
                <a:solidFill>
                  <a:srgbClr val="FFFFFF"/>
                </a:solidFill>
                <a:latin typeface="Anton"/>
                <a:ea typeface="Anton"/>
                <a:cs typeface="Anton"/>
                <a:sym typeface="Anton"/>
              </a:rPr>
              <a:t>When Alpha near to original Score</a:t>
            </a:r>
            <a:endParaRPr lang="en-US" sz="4571" dirty="0">
              <a:solidFill>
                <a:srgbClr val="FFFFFF"/>
              </a:solidFill>
              <a:latin typeface="Anton"/>
              <a:ea typeface="Anton"/>
              <a:cs typeface="Anton"/>
              <a:sym typeface="Anton"/>
            </a:endParaRPr>
          </a:p>
        </p:txBody>
      </p:sp>
      <p:pic>
        <p:nvPicPr>
          <p:cNvPr id="10" name="Picture 9">
            <a:extLst>
              <a:ext uri="{FF2B5EF4-FFF2-40B4-BE49-F238E27FC236}">
                <a16:creationId xmlns:a16="http://schemas.microsoft.com/office/drawing/2014/main" id="{3D688248-BBB9-E999-7AE1-F930CD13E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210" y="1908266"/>
            <a:ext cx="17788803" cy="5929601"/>
          </a:xfrm>
          <a:prstGeom prst="rect">
            <a:avLst/>
          </a:prstGeom>
        </p:spPr>
      </p:pic>
    </p:spTree>
    <p:extLst>
      <p:ext uri="{BB962C8B-B14F-4D97-AF65-F5344CB8AC3E}">
        <p14:creationId xmlns:p14="http://schemas.microsoft.com/office/powerpoint/2010/main" val="47375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B77FEF59-CB13-D3AB-A6FF-1701E287E2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5F0C83B-B698-93C4-2E3A-991293C5C9D4}"/>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47D273F4-3565-AFFC-5AF0-833CA17AAA07}"/>
              </a:ext>
            </a:extLst>
          </p:cNvPr>
          <p:cNvSpPr/>
          <p:nvPr/>
        </p:nvSpPr>
        <p:spPr>
          <a:xfrm>
            <a:off x="437614" y="677948"/>
            <a:ext cx="17703399" cy="8835681"/>
          </a:xfrm>
          <a:custGeom>
            <a:avLst/>
            <a:gdLst/>
            <a:ahLst/>
            <a:cxnLst/>
            <a:rect l="l" t="t" r="r" b="b"/>
            <a:pathLst>
              <a:path w="17703399" h="8835681">
                <a:moveTo>
                  <a:pt x="0" y="0"/>
                </a:moveTo>
                <a:lnTo>
                  <a:pt x="17703398" y="0"/>
                </a:lnTo>
                <a:lnTo>
                  <a:pt x="17703398" y="8835681"/>
                </a:lnTo>
                <a:lnTo>
                  <a:pt x="0" y="8835681"/>
                </a:lnTo>
                <a:lnTo>
                  <a:pt x="0" y="0"/>
                </a:lnTo>
                <a:close/>
              </a:path>
            </a:pathLst>
          </a:custGeom>
          <a:blipFill>
            <a:blip r:embed="rId4"/>
            <a:stretch>
              <a:fillRect t="-67320" b="-1234"/>
            </a:stretch>
          </a:blipFill>
        </p:spPr>
      </p:sp>
      <p:sp>
        <p:nvSpPr>
          <p:cNvPr id="4" name="TextBox 4">
            <a:extLst>
              <a:ext uri="{FF2B5EF4-FFF2-40B4-BE49-F238E27FC236}">
                <a16:creationId xmlns:a16="http://schemas.microsoft.com/office/drawing/2014/main" id="{A3735EF9-BDBF-DA28-211C-0A02059EE626}"/>
              </a:ext>
            </a:extLst>
          </p:cNvPr>
          <p:cNvSpPr txBox="1"/>
          <p:nvPr/>
        </p:nvSpPr>
        <p:spPr>
          <a:xfrm>
            <a:off x="1028700" y="9285414"/>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11</a:t>
            </a:r>
          </a:p>
        </p:txBody>
      </p:sp>
      <p:sp>
        <p:nvSpPr>
          <p:cNvPr id="6" name="TextBox 7">
            <a:extLst>
              <a:ext uri="{FF2B5EF4-FFF2-40B4-BE49-F238E27FC236}">
                <a16:creationId xmlns:a16="http://schemas.microsoft.com/office/drawing/2014/main" id="{DDF29231-4656-983D-85C8-238241421AA8}"/>
              </a:ext>
            </a:extLst>
          </p:cNvPr>
          <p:cNvSpPr txBox="1"/>
          <p:nvPr/>
        </p:nvSpPr>
        <p:spPr>
          <a:xfrm>
            <a:off x="609600" y="498893"/>
            <a:ext cx="15773400" cy="1115690"/>
          </a:xfrm>
          <a:prstGeom prst="rect">
            <a:avLst/>
          </a:prstGeom>
        </p:spPr>
        <p:txBody>
          <a:bodyPr wrap="square" lIns="0" tIns="0" rIns="0" bIns="0" rtlCol="0" anchor="t">
            <a:spAutoFit/>
          </a:bodyPr>
          <a:lstStyle/>
          <a:p>
            <a:pPr algn="l">
              <a:lnSpc>
                <a:spcPts val="8688"/>
              </a:lnSpc>
            </a:pPr>
            <a:r>
              <a:rPr lang="en-US" sz="7971" dirty="0">
                <a:solidFill>
                  <a:srgbClr val="FFFFFF"/>
                </a:solidFill>
                <a:latin typeface="Anton"/>
                <a:ea typeface="Anton"/>
                <a:cs typeface="Anton"/>
                <a:sym typeface="Anton"/>
              </a:rPr>
              <a:t>Convex Hull For all 2 Level </a:t>
            </a:r>
            <a:r>
              <a:rPr lang="en-US" sz="3600" dirty="0">
                <a:solidFill>
                  <a:srgbClr val="FFFFFF"/>
                </a:solidFill>
                <a:latin typeface="Anton"/>
                <a:ea typeface="Anton"/>
                <a:cs typeface="Anton"/>
                <a:sym typeface="Anton"/>
              </a:rPr>
              <a:t>(MATH-Reading)</a:t>
            </a:r>
            <a:endParaRPr lang="en-US" sz="4571" dirty="0">
              <a:solidFill>
                <a:srgbClr val="FFFFFF"/>
              </a:solidFill>
              <a:latin typeface="Anton"/>
              <a:ea typeface="Anton"/>
              <a:cs typeface="Anton"/>
              <a:sym typeface="Anton"/>
            </a:endParaRPr>
          </a:p>
        </p:txBody>
      </p:sp>
      <p:pic>
        <p:nvPicPr>
          <p:cNvPr id="8" name="Picture 7">
            <a:extLst>
              <a:ext uri="{FF2B5EF4-FFF2-40B4-BE49-F238E27FC236}">
                <a16:creationId xmlns:a16="http://schemas.microsoft.com/office/drawing/2014/main" id="{AECB75D9-57EA-A2DD-2268-2BB80FBB3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1772744"/>
            <a:ext cx="16464109" cy="6418756"/>
          </a:xfrm>
          <a:prstGeom prst="rect">
            <a:avLst/>
          </a:prstGeom>
        </p:spPr>
      </p:pic>
    </p:spTree>
    <p:extLst>
      <p:ext uri="{BB962C8B-B14F-4D97-AF65-F5344CB8AC3E}">
        <p14:creationId xmlns:p14="http://schemas.microsoft.com/office/powerpoint/2010/main" val="604780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769318" y="784146"/>
            <a:ext cx="7903845" cy="1166830"/>
          </a:xfrm>
          <a:prstGeom prst="rect">
            <a:avLst/>
          </a:prstGeom>
        </p:spPr>
        <p:txBody>
          <a:bodyPr lIns="0" tIns="0" rIns="0" bIns="0" rtlCol="0" anchor="t">
            <a:spAutoFit/>
          </a:bodyPr>
          <a:lstStyle/>
          <a:p>
            <a:pPr algn="l">
              <a:lnSpc>
                <a:spcPts val="9025"/>
              </a:lnSpc>
            </a:pPr>
            <a:r>
              <a:rPr lang="en-US" sz="8279">
                <a:solidFill>
                  <a:srgbClr val="FFFFFF"/>
                </a:solidFill>
                <a:latin typeface="Anton"/>
                <a:ea typeface="Anton"/>
                <a:cs typeface="Anton"/>
                <a:sym typeface="Anton"/>
              </a:rPr>
              <a:t>RESULTS</a:t>
            </a:r>
          </a:p>
        </p:txBody>
      </p:sp>
      <p:sp>
        <p:nvSpPr>
          <p:cNvPr id="4" name="Freeform 4"/>
          <p:cNvSpPr/>
          <p:nvPr/>
        </p:nvSpPr>
        <p:spPr>
          <a:xfrm>
            <a:off x="-889149" y="2343823"/>
            <a:ext cx="7153125" cy="6255802"/>
          </a:xfrm>
          <a:custGeom>
            <a:avLst/>
            <a:gdLst/>
            <a:ahLst/>
            <a:cxnLst/>
            <a:rect l="l" t="t" r="r" b="b"/>
            <a:pathLst>
              <a:path w="7153125" h="6255802">
                <a:moveTo>
                  <a:pt x="0" y="0"/>
                </a:moveTo>
                <a:lnTo>
                  <a:pt x="7153125" y="0"/>
                </a:lnTo>
                <a:lnTo>
                  <a:pt x="7153125" y="6255802"/>
                </a:lnTo>
                <a:lnTo>
                  <a:pt x="0" y="6255802"/>
                </a:lnTo>
                <a:lnTo>
                  <a:pt x="0" y="0"/>
                </a:lnTo>
                <a:close/>
              </a:path>
            </a:pathLst>
          </a:custGeom>
          <a:blipFill>
            <a:blip r:embed="rId4"/>
            <a:stretch>
              <a:fillRect/>
            </a:stretch>
          </a:blipFill>
        </p:spPr>
      </p:sp>
      <p:sp>
        <p:nvSpPr>
          <p:cNvPr id="5" name="TextBox 5"/>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12</a:t>
            </a:r>
          </a:p>
        </p:txBody>
      </p:sp>
      <p:grpSp>
        <p:nvGrpSpPr>
          <p:cNvPr id="6" name="Group 6"/>
          <p:cNvGrpSpPr/>
          <p:nvPr/>
        </p:nvGrpSpPr>
        <p:grpSpPr>
          <a:xfrm>
            <a:off x="6499083" y="2343823"/>
            <a:ext cx="11251211" cy="6724362"/>
            <a:chOff x="0" y="0"/>
            <a:chExt cx="2963282" cy="1771025"/>
          </a:xfrm>
        </p:grpSpPr>
        <p:sp>
          <p:nvSpPr>
            <p:cNvPr id="7" name="Freeform 7"/>
            <p:cNvSpPr/>
            <p:nvPr/>
          </p:nvSpPr>
          <p:spPr>
            <a:xfrm>
              <a:off x="0" y="0"/>
              <a:ext cx="2963282" cy="1771025"/>
            </a:xfrm>
            <a:custGeom>
              <a:avLst/>
              <a:gdLst/>
              <a:ahLst/>
              <a:cxnLst/>
              <a:rect l="l" t="t" r="r" b="b"/>
              <a:pathLst>
                <a:path w="2963282" h="1771025">
                  <a:moveTo>
                    <a:pt x="0" y="0"/>
                  </a:moveTo>
                  <a:lnTo>
                    <a:pt x="2963282" y="0"/>
                  </a:lnTo>
                  <a:lnTo>
                    <a:pt x="2963282" y="1771025"/>
                  </a:lnTo>
                  <a:lnTo>
                    <a:pt x="0" y="1771025"/>
                  </a:lnTo>
                  <a:close/>
                </a:path>
              </a:pathLst>
            </a:custGeom>
            <a:gradFill rotWithShape="1">
              <a:gsLst>
                <a:gs pos="0">
                  <a:srgbClr val="365E93">
                    <a:alpha val="56000"/>
                  </a:srgbClr>
                </a:gs>
                <a:gs pos="100000">
                  <a:srgbClr val="AF2BA5">
                    <a:alpha val="56000"/>
                  </a:srgbClr>
                </a:gs>
              </a:gsLst>
              <a:lin ang="0"/>
            </a:gradFill>
          </p:spPr>
        </p:sp>
        <p:sp>
          <p:nvSpPr>
            <p:cNvPr id="8" name="TextBox 8"/>
            <p:cNvSpPr txBox="1"/>
            <p:nvPr/>
          </p:nvSpPr>
          <p:spPr>
            <a:xfrm>
              <a:off x="0" y="-38100"/>
              <a:ext cx="2963282" cy="1809125"/>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6742749" y="2516077"/>
            <a:ext cx="10763879" cy="3422663"/>
          </a:xfrm>
          <a:prstGeom prst="rect">
            <a:avLst/>
          </a:prstGeom>
        </p:spPr>
        <p:txBody>
          <a:bodyPr lIns="0" tIns="0" rIns="0" bIns="0" rtlCol="0" anchor="t">
            <a:spAutoFit/>
          </a:bodyPr>
          <a:lstStyle/>
          <a:p>
            <a:pPr algn="l">
              <a:lnSpc>
                <a:spcPts val="4549"/>
              </a:lnSpc>
            </a:pPr>
            <a:r>
              <a:rPr lang="en-US" sz="3249">
                <a:solidFill>
                  <a:srgbClr val="FFFFFF"/>
                </a:solidFill>
                <a:latin typeface="Raleway"/>
                <a:ea typeface="Raleway"/>
                <a:cs typeface="Raleway"/>
                <a:sym typeface="Raleway"/>
              </a:rPr>
              <a:t>In this project, we analyzed student exam scores with the goal of minimizing variance to promote fairness in grade distribution. Initially, we confirmed the convexity of the score distribution using the variance equation, verified mathematically and visually. </a:t>
            </a:r>
          </a:p>
          <a:p>
            <a:pPr algn="l">
              <a:lnSpc>
                <a:spcPts val="4549"/>
              </a:lnSpc>
              <a:spcBef>
                <a:spcPct val="0"/>
              </a:spcBef>
            </a:pPr>
            <a:endParaRPr lang="en-US" sz="3249">
              <a:solidFill>
                <a:srgbClr val="FFFFFF"/>
              </a:solidFill>
              <a:latin typeface="Raleway"/>
              <a:ea typeface="Raleway"/>
              <a:cs typeface="Raleway"/>
              <a:sym typeface="Raleway"/>
            </a:endParaRPr>
          </a:p>
        </p:txBody>
      </p:sp>
      <p:sp>
        <p:nvSpPr>
          <p:cNvPr id="10" name="TextBox 10"/>
          <p:cNvSpPr txBox="1"/>
          <p:nvPr/>
        </p:nvSpPr>
        <p:spPr>
          <a:xfrm>
            <a:off x="6742749" y="5862540"/>
            <a:ext cx="10763879" cy="2851163"/>
          </a:xfrm>
          <a:prstGeom prst="rect">
            <a:avLst/>
          </a:prstGeom>
        </p:spPr>
        <p:txBody>
          <a:bodyPr lIns="0" tIns="0" rIns="0" bIns="0" rtlCol="0" anchor="t">
            <a:spAutoFit/>
          </a:bodyPr>
          <a:lstStyle/>
          <a:p>
            <a:pPr algn="l">
              <a:lnSpc>
                <a:spcPts val="4549"/>
              </a:lnSpc>
              <a:spcBef>
                <a:spcPct val="0"/>
              </a:spcBef>
            </a:pPr>
            <a:r>
              <a:rPr lang="en-US" sz="3249">
                <a:solidFill>
                  <a:srgbClr val="FFFFFF"/>
                </a:solidFill>
                <a:latin typeface="Raleway"/>
                <a:ea typeface="Raleway"/>
                <a:cs typeface="Raleway"/>
                <a:sym typeface="Raleway"/>
              </a:rPr>
              <a:t>The original dataset's distribution was visualized, showing a balanced spread. To introduce non-convexity, we added outliers, disrupting the constraints and creating an irregular distribution, as depicted in Figure 3, and restored datasets.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755470" y="4146235"/>
            <a:ext cx="3685356" cy="1738494"/>
            <a:chOff x="0" y="0"/>
            <a:chExt cx="812800" cy="383422"/>
          </a:xfrm>
        </p:grpSpPr>
        <p:sp>
          <p:nvSpPr>
            <p:cNvPr id="5" name="Freeform 5"/>
            <p:cNvSpPr/>
            <p:nvPr/>
          </p:nvSpPr>
          <p:spPr>
            <a:xfrm>
              <a:off x="0" y="0"/>
              <a:ext cx="812800" cy="383422"/>
            </a:xfrm>
            <a:custGeom>
              <a:avLst/>
              <a:gdLst/>
              <a:ahLst/>
              <a:cxnLst/>
              <a:rect l="l" t="t" r="r" b="b"/>
              <a:pathLst>
                <a:path w="812800" h="383422">
                  <a:moveTo>
                    <a:pt x="0" y="0"/>
                  </a:moveTo>
                  <a:lnTo>
                    <a:pt x="812800" y="0"/>
                  </a:lnTo>
                  <a:lnTo>
                    <a:pt x="812800" y="383422"/>
                  </a:lnTo>
                  <a:lnTo>
                    <a:pt x="0" y="383422"/>
                  </a:lnTo>
                  <a:close/>
                </a:path>
              </a:pathLst>
            </a:custGeom>
            <a:gradFill rotWithShape="1">
              <a:gsLst>
                <a:gs pos="0">
                  <a:srgbClr val="365E93">
                    <a:alpha val="56000"/>
                  </a:srgbClr>
                </a:gs>
                <a:gs pos="100000">
                  <a:srgbClr val="AF2BA5">
                    <a:alpha val="56000"/>
                  </a:srgbClr>
                </a:gs>
              </a:gsLst>
              <a:lin ang="0"/>
            </a:gradFill>
          </p:spPr>
        </p:sp>
        <p:sp>
          <p:nvSpPr>
            <p:cNvPr id="6" name="TextBox 6"/>
            <p:cNvSpPr txBox="1"/>
            <p:nvPr/>
          </p:nvSpPr>
          <p:spPr>
            <a:xfrm>
              <a:off x="0" y="-38100"/>
              <a:ext cx="812800" cy="42152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7301322" y="4146235"/>
            <a:ext cx="3685356" cy="1738494"/>
            <a:chOff x="0" y="0"/>
            <a:chExt cx="812800" cy="383422"/>
          </a:xfrm>
        </p:grpSpPr>
        <p:sp>
          <p:nvSpPr>
            <p:cNvPr id="8" name="Freeform 8"/>
            <p:cNvSpPr/>
            <p:nvPr/>
          </p:nvSpPr>
          <p:spPr>
            <a:xfrm>
              <a:off x="0" y="0"/>
              <a:ext cx="812800" cy="383422"/>
            </a:xfrm>
            <a:custGeom>
              <a:avLst/>
              <a:gdLst/>
              <a:ahLst/>
              <a:cxnLst/>
              <a:rect l="l" t="t" r="r" b="b"/>
              <a:pathLst>
                <a:path w="812800" h="383422">
                  <a:moveTo>
                    <a:pt x="0" y="0"/>
                  </a:moveTo>
                  <a:lnTo>
                    <a:pt x="812800" y="0"/>
                  </a:lnTo>
                  <a:lnTo>
                    <a:pt x="812800" y="383422"/>
                  </a:lnTo>
                  <a:lnTo>
                    <a:pt x="0" y="383422"/>
                  </a:lnTo>
                  <a:close/>
                </a:path>
              </a:pathLst>
            </a:custGeom>
            <a:gradFill rotWithShape="1">
              <a:gsLst>
                <a:gs pos="0">
                  <a:srgbClr val="365E93">
                    <a:alpha val="56000"/>
                  </a:srgbClr>
                </a:gs>
                <a:gs pos="100000">
                  <a:srgbClr val="AF2BA5">
                    <a:alpha val="56000"/>
                  </a:srgbClr>
                </a:gs>
              </a:gsLst>
              <a:lin ang="0"/>
            </a:gradFill>
          </p:spPr>
        </p:sp>
        <p:sp>
          <p:nvSpPr>
            <p:cNvPr id="9" name="TextBox 9"/>
            <p:cNvSpPr txBox="1"/>
            <p:nvPr/>
          </p:nvSpPr>
          <p:spPr>
            <a:xfrm>
              <a:off x="0" y="-38100"/>
              <a:ext cx="812800" cy="421522"/>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2848456" y="4146235"/>
            <a:ext cx="3685356" cy="1738494"/>
            <a:chOff x="0" y="0"/>
            <a:chExt cx="812800" cy="383422"/>
          </a:xfrm>
        </p:grpSpPr>
        <p:sp>
          <p:nvSpPr>
            <p:cNvPr id="11" name="Freeform 11"/>
            <p:cNvSpPr/>
            <p:nvPr/>
          </p:nvSpPr>
          <p:spPr>
            <a:xfrm>
              <a:off x="0" y="0"/>
              <a:ext cx="812800" cy="383422"/>
            </a:xfrm>
            <a:custGeom>
              <a:avLst/>
              <a:gdLst/>
              <a:ahLst/>
              <a:cxnLst/>
              <a:rect l="l" t="t" r="r" b="b"/>
              <a:pathLst>
                <a:path w="812800" h="383422">
                  <a:moveTo>
                    <a:pt x="0" y="0"/>
                  </a:moveTo>
                  <a:lnTo>
                    <a:pt x="812800" y="0"/>
                  </a:lnTo>
                  <a:lnTo>
                    <a:pt x="812800" y="383422"/>
                  </a:lnTo>
                  <a:lnTo>
                    <a:pt x="0" y="383422"/>
                  </a:lnTo>
                  <a:close/>
                </a:path>
              </a:pathLst>
            </a:custGeom>
            <a:gradFill rotWithShape="1">
              <a:gsLst>
                <a:gs pos="0">
                  <a:srgbClr val="365E93">
                    <a:alpha val="56000"/>
                  </a:srgbClr>
                </a:gs>
                <a:gs pos="100000">
                  <a:srgbClr val="AF2BA5">
                    <a:alpha val="56000"/>
                  </a:srgbClr>
                </a:gs>
              </a:gsLst>
              <a:lin ang="0"/>
            </a:gradFill>
          </p:spPr>
        </p:sp>
        <p:sp>
          <p:nvSpPr>
            <p:cNvPr id="12" name="TextBox 12"/>
            <p:cNvSpPr txBox="1"/>
            <p:nvPr/>
          </p:nvSpPr>
          <p:spPr>
            <a:xfrm>
              <a:off x="0" y="-38100"/>
              <a:ext cx="812800" cy="421522"/>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5440826" y="4880817"/>
            <a:ext cx="1860496" cy="0"/>
          </a:xfrm>
          <a:prstGeom prst="line">
            <a:avLst/>
          </a:prstGeom>
          <a:ln w="38100" cap="flat">
            <a:solidFill>
              <a:srgbClr val="FFFFFF"/>
            </a:solidFill>
            <a:prstDash val="solid"/>
            <a:headEnd type="diamond" w="lg" len="lg"/>
            <a:tailEnd type="diamond" w="lg" len="lg"/>
          </a:ln>
        </p:spPr>
      </p:sp>
      <p:sp>
        <p:nvSpPr>
          <p:cNvPr id="14" name="AutoShape 14"/>
          <p:cNvSpPr/>
          <p:nvPr/>
        </p:nvSpPr>
        <p:spPr>
          <a:xfrm>
            <a:off x="10986678" y="4861767"/>
            <a:ext cx="1860496" cy="0"/>
          </a:xfrm>
          <a:prstGeom prst="line">
            <a:avLst/>
          </a:prstGeom>
          <a:ln w="38100" cap="flat">
            <a:solidFill>
              <a:srgbClr val="FFFFFF"/>
            </a:solidFill>
            <a:prstDash val="solid"/>
            <a:headEnd type="diamond" w="lg" len="lg"/>
            <a:tailEnd type="diamond" w="lg" len="lg"/>
          </a:ln>
        </p:spPr>
      </p:sp>
      <p:sp>
        <p:nvSpPr>
          <p:cNvPr id="16" name="TextBox 16"/>
          <p:cNvSpPr txBox="1"/>
          <p:nvPr/>
        </p:nvSpPr>
        <p:spPr>
          <a:xfrm>
            <a:off x="6123501" y="2246261"/>
            <a:ext cx="6040997" cy="1121005"/>
          </a:xfrm>
          <a:prstGeom prst="rect">
            <a:avLst/>
          </a:prstGeom>
        </p:spPr>
        <p:txBody>
          <a:bodyPr lIns="0" tIns="0" rIns="0" bIns="0" rtlCol="0" anchor="t">
            <a:spAutoFit/>
          </a:bodyPr>
          <a:lstStyle/>
          <a:p>
            <a:pPr algn="ctr">
              <a:lnSpc>
                <a:spcPts val="8688"/>
              </a:lnSpc>
            </a:pPr>
            <a:r>
              <a:rPr lang="en-US" sz="7971">
                <a:solidFill>
                  <a:srgbClr val="FFFFFF"/>
                </a:solidFill>
                <a:latin typeface="Anton"/>
                <a:ea typeface="Anton"/>
                <a:cs typeface="Anton"/>
                <a:sym typeface="Anton"/>
              </a:rPr>
              <a:t>STEPS</a:t>
            </a:r>
          </a:p>
        </p:txBody>
      </p:sp>
      <p:sp>
        <p:nvSpPr>
          <p:cNvPr id="17" name="TextBox 17"/>
          <p:cNvSpPr txBox="1"/>
          <p:nvPr/>
        </p:nvSpPr>
        <p:spPr>
          <a:xfrm>
            <a:off x="2061497" y="4445090"/>
            <a:ext cx="3073303" cy="842878"/>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Optimze BY CVXPY</a:t>
            </a:r>
          </a:p>
        </p:txBody>
      </p:sp>
      <p:sp>
        <p:nvSpPr>
          <p:cNvPr id="18" name="TextBox 18"/>
          <p:cNvSpPr txBox="1"/>
          <p:nvPr/>
        </p:nvSpPr>
        <p:spPr>
          <a:xfrm>
            <a:off x="7608575" y="4324937"/>
            <a:ext cx="3073303" cy="1252362"/>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Violate Constraints</a:t>
            </a:r>
          </a:p>
          <a:p>
            <a:pPr algn="ctr">
              <a:lnSpc>
                <a:spcPts val="3246"/>
              </a:lnSpc>
            </a:pPr>
            <a:r>
              <a:rPr lang="en-US" sz="2925" b="1">
                <a:solidFill>
                  <a:srgbClr val="FFFFFF"/>
                </a:solidFill>
                <a:latin typeface="Raleway Bold"/>
                <a:ea typeface="Raleway Bold"/>
                <a:cs typeface="Raleway Bold"/>
                <a:sym typeface="Raleway Bold"/>
              </a:rPr>
              <a:t>BY Outler</a:t>
            </a:r>
          </a:p>
        </p:txBody>
      </p:sp>
      <p:sp>
        <p:nvSpPr>
          <p:cNvPr id="19" name="TextBox 19"/>
          <p:cNvSpPr txBox="1"/>
          <p:nvPr/>
        </p:nvSpPr>
        <p:spPr>
          <a:xfrm>
            <a:off x="13154482" y="4445090"/>
            <a:ext cx="2972542" cy="1252362"/>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Restored By Checking Constraints</a:t>
            </a:r>
          </a:p>
        </p:txBody>
      </p:sp>
      <p:sp>
        <p:nvSpPr>
          <p:cNvPr id="20" name="TextBox 20"/>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66773" y="4608097"/>
            <a:ext cx="5530509" cy="4460088"/>
          </a:xfrm>
          <a:custGeom>
            <a:avLst/>
            <a:gdLst/>
            <a:ahLst/>
            <a:cxnLst/>
            <a:rect l="l" t="t" r="r" b="b"/>
            <a:pathLst>
              <a:path w="5530509" h="4460088">
                <a:moveTo>
                  <a:pt x="0" y="0"/>
                </a:moveTo>
                <a:lnTo>
                  <a:pt x="5530509" y="0"/>
                </a:lnTo>
                <a:lnTo>
                  <a:pt x="5530509" y="4460088"/>
                </a:lnTo>
                <a:lnTo>
                  <a:pt x="0" y="4460088"/>
                </a:lnTo>
                <a:lnTo>
                  <a:pt x="0" y="0"/>
                </a:lnTo>
                <a:close/>
              </a:path>
            </a:pathLst>
          </a:custGeom>
          <a:blipFill>
            <a:blip r:embed="rId2"/>
            <a:stretch>
              <a:fillRect/>
            </a:stretch>
          </a:blipFill>
        </p:spPr>
      </p:sp>
      <p:sp>
        <p:nvSpPr>
          <p:cNvPr id="3" name="TextBox 3"/>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14</a:t>
            </a:r>
          </a:p>
        </p:txBody>
      </p:sp>
      <p:sp>
        <p:nvSpPr>
          <p:cNvPr id="4" name="TextBox 4"/>
          <p:cNvSpPr txBox="1"/>
          <p:nvPr/>
        </p:nvSpPr>
        <p:spPr>
          <a:xfrm>
            <a:off x="6642554" y="1559757"/>
            <a:ext cx="11098847" cy="3347721"/>
          </a:xfrm>
          <a:prstGeom prst="rect">
            <a:avLst/>
          </a:prstGeom>
        </p:spPr>
        <p:txBody>
          <a:bodyPr lIns="0" tIns="0" rIns="0" bIns="0" rtlCol="0" anchor="t">
            <a:spAutoFit/>
          </a:bodyPr>
          <a:lstStyle/>
          <a:p>
            <a:pPr algn="ctr">
              <a:lnSpc>
                <a:spcPts val="4479"/>
              </a:lnSpc>
              <a:spcBef>
                <a:spcPct val="0"/>
              </a:spcBef>
            </a:pPr>
            <a:r>
              <a:rPr lang="en-US" sz="3199" dirty="0">
                <a:solidFill>
                  <a:srgbClr val="FFFFFF"/>
                </a:solidFill>
                <a:latin typeface="Canva Sans"/>
                <a:ea typeface="Canva Sans"/>
                <a:cs typeface="Canva Sans"/>
                <a:sym typeface="Canva Sans"/>
              </a:rPr>
              <a:t>Finally, we restored convexity by removing outliers and reintroducing constraints, achieving a more organized distribution. The optimization process minimized variance, reaching a global minimum of </a:t>
            </a:r>
            <a:r>
              <a:rPr lang="en-US" sz="3199" b="1" dirty="0">
                <a:solidFill>
                  <a:srgbClr val="FFFFFF"/>
                </a:solidFill>
                <a:latin typeface="Canva Sans Bold"/>
                <a:ea typeface="Canva Sans Bold"/>
                <a:cs typeface="Canva Sans Bold"/>
                <a:sym typeface="Canva Sans Bold"/>
              </a:rPr>
              <a:t>Variance = 0</a:t>
            </a:r>
            <a:r>
              <a:rPr lang="en-US" sz="3199" dirty="0">
                <a:solidFill>
                  <a:srgbClr val="FFFFFF"/>
                </a:solidFill>
                <a:latin typeface="Canva Sans"/>
                <a:ea typeface="Canva Sans"/>
                <a:cs typeface="Canva Sans"/>
                <a:sym typeface="Canva Sans"/>
              </a:rPr>
              <a:t>, and the results were effectively demonstrated through comparative visualizations of the original, mod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127342" y="3980122"/>
            <a:ext cx="12327182" cy="2326756"/>
          </a:xfrm>
          <a:custGeom>
            <a:avLst/>
            <a:gdLst/>
            <a:ahLst/>
            <a:cxnLst/>
            <a:rect l="l" t="t" r="r" b="b"/>
            <a:pathLst>
              <a:path w="12327182" h="2326756">
                <a:moveTo>
                  <a:pt x="0" y="0"/>
                </a:moveTo>
                <a:lnTo>
                  <a:pt x="12327182" y="0"/>
                </a:lnTo>
                <a:lnTo>
                  <a:pt x="12327182" y="2326756"/>
                </a:lnTo>
                <a:lnTo>
                  <a:pt x="0" y="2326756"/>
                </a:lnTo>
                <a:lnTo>
                  <a:pt x="0" y="0"/>
                </a:lnTo>
                <a:close/>
              </a:path>
            </a:pathLst>
          </a:custGeom>
          <a:blipFill>
            <a:blip r:embed="rId2"/>
            <a:stretch>
              <a:fillRect/>
            </a:stretch>
          </a:blipFill>
        </p:spPr>
      </p:sp>
      <p:sp>
        <p:nvSpPr>
          <p:cNvPr id="3" name="TextBox 3"/>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15</a:t>
            </a:r>
            <a:endParaRPr lang="en-US" sz="1166" spc="628" dirty="0">
              <a:solidFill>
                <a:srgbClr val="FFFFFF"/>
              </a:solidFill>
              <a:latin typeface="Raleway"/>
              <a:ea typeface="Raleway"/>
              <a:cs typeface="Raleway"/>
              <a:sym typeface="Raleway"/>
            </a:endParaRPr>
          </a:p>
        </p:txBody>
      </p:sp>
      <p:sp>
        <p:nvSpPr>
          <p:cNvPr id="4" name="TextBox 4"/>
          <p:cNvSpPr txBox="1"/>
          <p:nvPr/>
        </p:nvSpPr>
        <p:spPr>
          <a:xfrm>
            <a:off x="4398743" y="3761826"/>
            <a:ext cx="9490515" cy="2487123"/>
          </a:xfrm>
          <a:prstGeom prst="rect">
            <a:avLst/>
          </a:prstGeom>
        </p:spPr>
        <p:txBody>
          <a:bodyPr lIns="0" tIns="0" rIns="0" bIns="0" rtlCol="0" anchor="t">
            <a:spAutoFit/>
          </a:bodyPr>
          <a:lstStyle/>
          <a:p>
            <a:pPr algn="ctr">
              <a:lnSpc>
                <a:spcPts val="20350"/>
              </a:lnSpc>
              <a:spcBef>
                <a:spcPct val="0"/>
              </a:spcBef>
            </a:pPr>
            <a:r>
              <a:rPr lang="en-US" sz="14535">
                <a:solidFill>
                  <a:srgbClr val="FFFFFF"/>
                </a:solidFill>
                <a:latin typeface="Anton"/>
                <a:ea typeface="Anton"/>
                <a:cs typeface="Anton"/>
                <a:sym typeface="Anton"/>
              </a:rPr>
              <a:t>THANK YOU!</a:t>
            </a:r>
          </a:p>
        </p:txBody>
      </p:sp>
      <p:sp>
        <p:nvSpPr>
          <p:cNvPr id="5" name="Freeform 5"/>
          <p:cNvSpPr/>
          <p:nvPr/>
        </p:nvSpPr>
        <p:spPr>
          <a:xfrm flipH="1" flipV="1">
            <a:off x="16813855" y="9068185"/>
            <a:ext cx="445445" cy="445445"/>
          </a:xfrm>
          <a:custGeom>
            <a:avLst/>
            <a:gdLst/>
            <a:ahLst/>
            <a:cxnLst/>
            <a:rect l="l" t="t" r="r" b="b"/>
            <a:pathLst>
              <a:path w="445445" h="445445">
                <a:moveTo>
                  <a:pt x="445445" y="445444"/>
                </a:moveTo>
                <a:lnTo>
                  <a:pt x="0" y="445444"/>
                </a:lnTo>
                <a:lnTo>
                  <a:pt x="0" y="0"/>
                </a:lnTo>
                <a:lnTo>
                  <a:pt x="445445" y="0"/>
                </a:lnTo>
                <a:lnTo>
                  <a:pt x="445445" y="445444"/>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252707" y="838585"/>
            <a:ext cx="10350150" cy="9222838"/>
          </a:xfrm>
          <a:custGeom>
            <a:avLst/>
            <a:gdLst/>
            <a:ahLst/>
            <a:cxnLst/>
            <a:rect l="l" t="t" r="r" b="b"/>
            <a:pathLst>
              <a:path w="10350150" h="9222838">
                <a:moveTo>
                  <a:pt x="0" y="0"/>
                </a:moveTo>
                <a:lnTo>
                  <a:pt x="10350150" y="0"/>
                </a:lnTo>
                <a:lnTo>
                  <a:pt x="10350150" y="9222838"/>
                </a:lnTo>
                <a:lnTo>
                  <a:pt x="0" y="9222838"/>
                </a:lnTo>
                <a:lnTo>
                  <a:pt x="0" y="0"/>
                </a:lnTo>
                <a:close/>
              </a:path>
            </a:pathLst>
          </a:custGeom>
          <a:blipFill>
            <a:blip r:embed="rId2"/>
            <a:stretch>
              <a:fillRect l="-5703" r="-219"/>
            </a:stretch>
          </a:blipFill>
        </p:spPr>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77892" y="2950019"/>
            <a:ext cx="3868413" cy="3942331"/>
          </a:xfrm>
          <a:custGeom>
            <a:avLst/>
            <a:gdLst/>
            <a:ahLst/>
            <a:cxnLst/>
            <a:rect l="l" t="t" r="r" b="b"/>
            <a:pathLst>
              <a:path w="3868413" h="3942331">
                <a:moveTo>
                  <a:pt x="0" y="0"/>
                </a:moveTo>
                <a:lnTo>
                  <a:pt x="3868413" y="0"/>
                </a:lnTo>
                <a:lnTo>
                  <a:pt x="3868413" y="3942331"/>
                </a:lnTo>
                <a:lnTo>
                  <a:pt x="0" y="3942331"/>
                </a:lnTo>
                <a:lnTo>
                  <a:pt x="0" y="0"/>
                </a:lnTo>
                <a:close/>
              </a:path>
            </a:pathLst>
          </a:custGeom>
          <a:blipFill>
            <a:blip r:embed="rId5">
              <a:alphaModFix amt="31999"/>
            </a:blip>
            <a:stretch>
              <a:fillRect/>
            </a:stretch>
          </a:blipFill>
        </p:spPr>
      </p:sp>
      <p:sp>
        <p:nvSpPr>
          <p:cNvPr id="5" name="TextBox 5"/>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02</a:t>
            </a:r>
          </a:p>
        </p:txBody>
      </p:sp>
      <p:sp>
        <p:nvSpPr>
          <p:cNvPr id="6" name="TextBox 6"/>
          <p:cNvSpPr txBox="1"/>
          <p:nvPr/>
        </p:nvSpPr>
        <p:spPr>
          <a:xfrm>
            <a:off x="5094703" y="1511894"/>
            <a:ext cx="8098594" cy="805829"/>
          </a:xfrm>
          <a:prstGeom prst="rect">
            <a:avLst/>
          </a:prstGeom>
        </p:spPr>
        <p:txBody>
          <a:bodyPr lIns="0" tIns="0" rIns="0" bIns="0" rtlCol="0" anchor="t">
            <a:spAutoFit/>
          </a:bodyPr>
          <a:lstStyle/>
          <a:p>
            <a:pPr algn="ctr">
              <a:lnSpc>
                <a:spcPts val="6509"/>
              </a:lnSpc>
              <a:spcBef>
                <a:spcPct val="0"/>
              </a:spcBef>
            </a:pPr>
            <a:r>
              <a:rPr lang="en-US" sz="4649">
                <a:solidFill>
                  <a:srgbClr val="FFFFFF"/>
                </a:solidFill>
                <a:latin typeface="Raleway"/>
                <a:ea typeface="Raleway"/>
                <a:cs typeface="Raleway"/>
                <a:sym typeface="Raleway"/>
              </a:rPr>
              <a:t>Our Team Member</a:t>
            </a:r>
          </a:p>
        </p:txBody>
      </p:sp>
      <p:sp>
        <p:nvSpPr>
          <p:cNvPr id="7" name="TextBox 7"/>
          <p:cNvSpPr txBox="1"/>
          <p:nvPr/>
        </p:nvSpPr>
        <p:spPr>
          <a:xfrm>
            <a:off x="4938515" y="2854769"/>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Ziad Adel Farghaly</a:t>
            </a:r>
          </a:p>
        </p:txBody>
      </p:sp>
      <p:sp>
        <p:nvSpPr>
          <p:cNvPr id="8" name="TextBox 8"/>
          <p:cNvSpPr txBox="1"/>
          <p:nvPr/>
        </p:nvSpPr>
        <p:spPr>
          <a:xfrm>
            <a:off x="4938515" y="3716625"/>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Ziad Tarek Galal</a:t>
            </a:r>
          </a:p>
        </p:txBody>
      </p:sp>
      <p:sp>
        <p:nvSpPr>
          <p:cNvPr id="9" name="TextBox 9"/>
          <p:cNvSpPr txBox="1"/>
          <p:nvPr/>
        </p:nvSpPr>
        <p:spPr>
          <a:xfrm>
            <a:off x="4938515" y="4511921"/>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Ziad Waleed Mohamed</a:t>
            </a:r>
          </a:p>
        </p:txBody>
      </p:sp>
      <p:sp>
        <p:nvSpPr>
          <p:cNvPr id="10" name="TextBox 10"/>
          <p:cNvSpPr txBox="1"/>
          <p:nvPr/>
        </p:nvSpPr>
        <p:spPr>
          <a:xfrm>
            <a:off x="5094703" y="5311399"/>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Ziad Atef Ali</a:t>
            </a:r>
          </a:p>
        </p:txBody>
      </p:sp>
      <p:sp>
        <p:nvSpPr>
          <p:cNvPr id="11" name="TextBox 11"/>
          <p:cNvSpPr txBox="1"/>
          <p:nvPr/>
        </p:nvSpPr>
        <p:spPr>
          <a:xfrm>
            <a:off x="5094703" y="6110877"/>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Ziad Hesham Ezz El-Din</a:t>
            </a:r>
          </a:p>
        </p:txBody>
      </p:sp>
      <p:sp>
        <p:nvSpPr>
          <p:cNvPr id="12" name="TextBox 12"/>
          <p:cNvSpPr txBox="1"/>
          <p:nvPr/>
        </p:nvSpPr>
        <p:spPr>
          <a:xfrm>
            <a:off x="5094703" y="6910355"/>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Abdul-Fattah Abdullah </a:t>
            </a:r>
          </a:p>
        </p:txBody>
      </p:sp>
      <p:sp>
        <p:nvSpPr>
          <p:cNvPr id="13" name="TextBox 13"/>
          <p:cNvSpPr txBox="1"/>
          <p:nvPr/>
        </p:nvSpPr>
        <p:spPr>
          <a:xfrm>
            <a:off x="5094703" y="7709833"/>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Rawan Hesham Mostafa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72350" y="751212"/>
            <a:ext cx="11589850" cy="2119101"/>
          </a:xfrm>
          <a:custGeom>
            <a:avLst/>
            <a:gdLst/>
            <a:ahLst/>
            <a:cxnLst/>
            <a:rect l="l" t="t" r="r" b="b"/>
            <a:pathLst>
              <a:path w="11589850" h="2119101">
                <a:moveTo>
                  <a:pt x="0" y="0"/>
                </a:moveTo>
                <a:lnTo>
                  <a:pt x="11589850" y="0"/>
                </a:lnTo>
                <a:lnTo>
                  <a:pt x="11589850" y="2119100"/>
                </a:lnTo>
                <a:lnTo>
                  <a:pt x="0" y="2119100"/>
                </a:lnTo>
                <a:lnTo>
                  <a:pt x="0" y="0"/>
                </a:lnTo>
                <a:close/>
              </a:path>
            </a:pathLst>
          </a:custGeom>
          <a:blipFill>
            <a:blip r:embed="rId4"/>
            <a:stretch>
              <a:fillRect/>
            </a:stretch>
          </a:blipFill>
        </p:spPr>
      </p:sp>
      <p:sp>
        <p:nvSpPr>
          <p:cNvPr id="4" name="TextBox 4"/>
          <p:cNvSpPr txBox="1"/>
          <p:nvPr/>
        </p:nvSpPr>
        <p:spPr>
          <a:xfrm>
            <a:off x="4247349" y="1364214"/>
            <a:ext cx="10132737" cy="969295"/>
          </a:xfrm>
          <a:prstGeom prst="rect">
            <a:avLst/>
          </a:prstGeom>
        </p:spPr>
        <p:txBody>
          <a:bodyPr lIns="0" tIns="0" rIns="0" bIns="0" rtlCol="0" anchor="t">
            <a:spAutoFit/>
          </a:bodyPr>
          <a:lstStyle/>
          <a:p>
            <a:pPr algn="ctr">
              <a:lnSpc>
                <a:spcPts val="7485"/>
              </a:lnSpc>
            </a:pPr>
            <a:r>
              <a:rPr lang="en-US" sz="6867">
                <a:solidFill>
                  <a:srgbClr val="FFFFFF"/>
                </a:solidFill>
                <a:latin typeface="Anton"/>
                <a:ea typeface="Anton"/>
                <a:cs typeface="Anton"/>
                <a:sym typeface="Anton"/>
              </a:rPr>
              <a:t>STUDENT EXAM SCORE</a:t>
            </a:r>
          </a:p>
        </p:txBody>
      </p:sp>
      <p:sp>
        <p:nvSpPr>
          <p:cNvPr id="5" name="Freeform 5"/>
          <p:cNvSpPr/>
          <p:nvPr/>
        </p:nvSpPr>
        <p:spPr>
          <a:xfrm>
            <a:off x="14380085" y="1268003"/>
            <a:ext cx="1471528" cy="1454974"/>
          </a:xfrm>
          <a:custGeom>
            <a:avLst/>
            <a:gdLst/>
            <a:ahLst/>
            <a:cxnLst/>
            <a:rect l="l" t="t" r="r" b="b"/>
            <a:pathLst>
              <a:path w="1471528" h="1454974">
                <a:moveTo>
                  <a:pt x="0" y="0"/>
                </a:moveTo>
                <a:lnTo>
                  <a:pt x="1471529" y="0"/>
                </a:lnTo>
                <a:lnTo>
                  <a:pt x="1471529" y="1454973"/>
                </a:lnTo>
                <a:lnTo>
                  <a:pt x="0" y="1454973"/>
                </a:lnTo>
                <a:lnTo>
                  <a:pt x="0" y="0"/>
                </a:lnTo>
                <a:close/>
              </a:path>
            </a:pathLst>
          </a:custGeom>
          <a:blipFill>
            <a:blip r:embed="rId5">
              <a:alphaModFix amt="29000"/>
            </a:blip>
            <a:stretch>
              <a:fillRect/>
            </a:stretch>
          </a:blipFill>
        </p:spPr>
      </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03</a:t>
            </a:r>
          </a:p>
        </p:txBody>
      </p:sp>
      <p:sp>
        <p:nvSpPr>
          <p:cNvPr id="7" name="TextBox 7"/>
          <p:cNvSpPr txBox="1"/>
          <p:nvPr/>
        </p:nvSpPr>
        <p:spPr>
          <a:xfrm>
            <a:off x="1466773" y="3658953"/>
            <a:ext cx="16159191" cy="4075015"/>
          </a:xfrm>
          <a:prstGeom prst="rect">
            <a:avLst/>
          </a:prstGeom>
        </p:spPr>
        <p:txBody>
          <a:bodyPr lIns="0" tIns="0" rIns="0" bIns="0" rtlCol="0" anchor="t">
            <a:spAutoFit/>
          </a:bodyPr>
          <a:lstStyle/>
          <a:p>
            <a:pPr algn="ctr">
              <a:lnSpc>
                <a:spcPts val="4098"/>
              </a:lnSpc>
              <a:spcBef>
                <a:spcPct val="0"/>
              </a:spcBef>
            </a:pPr>
            <a:r>
              <a:rPr lang="en-US" sz="2927" dirty="0">
                <a:solidFill>
                  <a:srgbClr val="FFFFFF"/>
                </a:solidFill>
                <a:latin typeface="Raleway"/>
                <a:ea typeface="Raleway"/>
                <a:cs typeface="Raleway"/>
                <a:sym typeface="Raleway"/>
              </a:rPr>
              <a:t>The project focuses on analyzing and optimizing student exam scores to create a fair and balanced grade distribution. By studying the score distribution, we aim to minimize grade disparities while adhering to constraints like minimum and maximum grades. Convexity is analyzed to ensure the fairness of the objective function. Non-convexity is introduced by modifying the data, and optimization techniques are applied to restore a convex, equitable distribution. This process is crucial in educational systems to address grading inconsistencies, promote fairness, and ensure grades reflect actual performance. The outcome helps in improving assessment methods and supporting data-driven educational reforms.</a:t>
            </a:r>
          </a:p>
        </p:txBody>
      </p:sp>
      <p:sp>
        <p:nvSpPr>
          <p:cNvPr id="8" name="Freeform 8"/>
          <p:cNvSpPr/>
          <p:nvPr/>
        </p:nvSpPr>
        <p:spPr>
          <a:xfrm>
            <a:off x="-886166" y="-104104"/>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6"/>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04280" y="1574272"/>
            <a:ext cx="12006076" cy="6941695"/>
          </a:xfrm>
          <a:custGeom>
            <a:avLst/>
            <a:gdLst/>
            <a:ahLst/>
            <a:cxnLst/>
            <a:rect l="l" t="t" r="r" b="b"/>
            <a:pathLst>
              <a:path w="12006076" h="6941695">
                <a:moveTo>
                  <a:pt x="0" y="0"/>
                </a:moveTo>
                <a:lnTo>
                  <a:pt x="12006076" y="0"/>
                </a:lnTo>
                <a:lnTo>
                  <a:pt x="12006076" y="6941695"/>
                </a:lnTo>
                <a:lnTo>
                  <a:pt x="0" y="6941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79152" y="6157038"/>
            <a:ext cx="3086100" cy="3101262"/>
            <a:chOff x="0" y="0"/>
            <a:chExt cx="812800" cy="816793"/>
          </a:xfrm>
        </p:grpSpPr>
        <p:sp>
          <p:nvSpPr>
            <p:cNvPr id="5" name="Freeform 5"/>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6" name="TextBox 6"/>
            <p:cNvSpPr txBox="1"/>
            <p:nvPr/>
          </p:nvSpPr>
          <p:spPr>
            <a:xfrm>
              <a:off x="0" y="-38100"/>
              <a:ext cx="812800" cy="854893"/>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8825188" y="2486657"/>
            <a:ext cx="5764260" cy="1941435"/>
          </a:xfrm>
          <a:custGeom>
            <a:avLst/>
            <a:gdLst/>
            <a:ahLst/>
            <a:cxnLst/>
            <a:rect l="l" t="t" r="r" b="b"/>
            <a:pathLst>
              <a:path w="5764260" h="1941435">
                <a:moveTo>
                  <a:pt x="0" y="0"/>
                </a:moveTo>
                <a:lnTo>
                  <a:pt x="5764260" y="0"/>
                </a:lnTo>
                <a:lnTo>
                  <a:pt x="5764260" y="1941435"/>
                </a:lnTo>
                <a:lnTo>
                  <a:pt x="0" y="1941435"/>
                </a:lnTo>
                <a:lnTo>
                  <a:pt x="0" y="0"/>
                </a:lnTo>
                <a:close/>
              </a:path>
            </a:pathLst>
          </a:custGeom>
          <a:blipFill>
            <a:blip r:embed="rId6"/>
            <a:stretch>
              <a:fillRect/>
            </a:stretch>
          </a:blipFill>
        </p:spPr>
      </p:sp>
      <p:sp>
        <p:nvSpPr>
          <p:cNvPr id="8" name="TextBox 8"/>
          <p:cNvSpPr txBox="1"/>
          <p:nvPr/>
        </p:nvSpPr>
        <p:spPr>
          <a:xfrm>
            <a:off x="498454" y="9582150"/>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04</a:t>
            </a:r>
          </a:p>
        </p:txBody>
      </p:sp>
      <p:sp>
        <p:nvSpPr>
          <p:cNvPr id="9" name="TextBox 9"/>
          <p:cNvSpPr txBox="1"/>
          <p:nvPr/>
        </p:nvSpPr>
        <p:spPr>
          <a:xfrm>
            <a:off x="436746" y="661199"/>
            <a:ext cx="5267534" cy="5129561"/>
          </a:xfrm>
          <a:prstGeom prst="rect">
            <a:avLst/>
          </a:prstGeom>
        </p:spPr>
        <p:txBody>
          <a:bodyPr lIns="0" tIns="0" rIns="0" bIns="0" rtlCol="0" anchor="t">
            <a:spAutoFit/>
          </a:bodyPr>
          <a:lstStyle/>
          <a:p>
            <a:pPr algn="l">
              <a:lnSpc>
                <a:spcPts val="10060"/>
              </a:lnSpc>
            </a:pPr>
            <a:r>
              <a:rPr lang="en-US" sz="9229">
                <a:solidFill>
                  <a:srgbClr val="FFFFFF"/>
                </a:solidFill>
                <a:latin typeface="Anton"/>
                <a:ea typeface="Anton"/>
                <a:cs typeface="Anton"/>
                <a:sym typeface="Anton"/>
              </a:rPr>
              <a:t>BRIEF OF EQUATION AND CONSTRAINT </a:t>
            </a:r>
          </a:p>
        </p:txBody>
      </p:sp>
      <p:sp>
        <p:nvSpPr>
          <p:cNvPr id="10" name="TextBox 10"/>
          <p:cNvSpPr txBox="1"/>
          <p:nvPr/>
        </p:nvSpPr>
        <p:spPr>
          <a:xfrm>
            <a:off x="616165" y="6320377"/>
            <a:ext cx="2412074" cy="2703582"/>
          </a:xfrm>
          <a:prstGeom prst="rect">
            <a:avLst/>
          </a:prstGeom>
        </p:spPr>
        <p:txBody>
          <a:bodyPr lIns="0" tIns="0" rIns="0" bIns="0" rtlCol="0" anchor="t">
            <a:spAutoFit/>
          </a:bodyPr>
          <a:lstStyle/>
          <a:p>
            <a:pPr algn="ctr">
              <a:lnSpc>
                <a:spcPts val="4283"/>
              </a:lnSpc>
            </a:pPr>
            <a:r>
              <a:rPr lang="en-US" sz="3059" dirty="0">
                <a:solidFill>
                  <a:srgbClr val="FFFFFF"/>
                </a:solidFill>
                <a:latin typeface="Raleway"/>
                <a:ea typeface="Raleway"/>
                <a:cs typeface="Raleway"/>
                <a:sym typeface="Raleway"/>
              </a:rPr>
              <a:t>the Score Constraint is Range </a:t>
            </a:r>
          </a:p>
          <a:p>
            <a:pPr algn="ctr">
              <a:lnSpc>
                <a:spcPts val="4283"/>
              </a:lnSpc>
            </a:pPr>
            <a:r>
              <a:rPr lang="en-US" sz="3059" dirty="0">
                <a:solidFill>
                  <a:srgbClr val="FFFFFF"/>
                </a:solidFill>
                <a:latin typeface="Raleway"/>
                <a:ea typeface="Raleway"/>
                <a:cs typeface="Raleway"/>
                <a:sym typeface="Raleway"/>
              </a:rPr>
              <a:t>X&gt;=0</a:t>
            </a:r>
          </a:p>
          <a:p>
            <a:pPr algn="ctr">
              <a:lnSpc>
                <a:spcPts val="4283"/>
              </a:lnSpc>
              <a:spcBef>
                <a:spcPct val="0"/>
              </a:spcBef>
            </a:pPr>
            <a:r>
              <a:rPr lang="en-US" sz="3059" dirty="0">
                <a:solidFill>
                  <a:srgbClr val="FFFFFF"/>
                </a:solidFill>
                <a:latin typeface="Raleway"/>
                <a:ea typeface="Raleway"/>
                <a:cs typeface="Raleway"/>
                <a:sym typeface="Raleway"/>
              </a:rPr>
              <a:t>X&lt;=100</a:t>
            </a:r>
          </a:p>
        </p:txBody>
      </p:sp>
      <p:sp>
        <p:nvSpPr>
          <p:cNvPr id="11" name="TextBox 11"/>
          <p:cNvSpPr txBox="1"/>
          <p:nvPr/>
        </p:nvSpPr>
        <p:spPr>
          <a:xfrm>
            <a:off x="11059427" y="4890266"/>
            <a:ext cx="5764260" cy="3195940"/>
          </a:xfrm>
          <a:prstGeom prst="rect">
            <a:avLst/>
          </a:prstGeom>
        </p:spPr>
        <p:txBody>
          <a:bodyPr wrap="square" lIns="0" tIns="0" rIns="0" bIns="0" rtlCol="0" anchor="t">
            <a:spAutoFit/>
          </a:bodyPr>
          <a:lstStyle/>
          <a:p>
            <a:pPr algn="ctr">
              <a:lnSpc>
                <a:spcPts val="4184"/>
              </a:lnSpc>
              <a:spcBef>
                <a:spcPct val="0"/>
              </a:spcBef>
            </a:pPr>
            <a:r>
              <a:rPr lang="en-US" sz="2989" dirty="0">
                <a:solidFill>
                  <a:srgbClr val="FFFFFF"/>
                </a:solidFill>
                <a:latin typeface="Canva Sans"/>
                <a:ea typeface="Canva Sans"/>
                <a:cs typeface="Canva Sans"/>
                <a:sym typeface="Canva Sans"/>
              </a:rPr>
              <a:t>The term of sum is a quadratic function, which is convex because its Hessian matrix (identity matrix scaled by a constant) is positive semidefinite</a:t>
            </a:r>
          </a:p>
        </p:txBody>
      </p:sp>
      <p:pic>
        <p:nvPicPr>
          <p:cNvPr id="13" name="Picture 12">
            <a:extLst>
              <a:ext uri="{FF2B5EF4-FFF2-40B4-BE49-F238E27FC236}">
                <a16:creationId xmlns:a16="http://schemas.microsoft.com/office/drawing/2014/main" id="{A81260CF-417B-8642-C05B-084B01264630}"/>
              </a:ext>
            </a:extLst>
          </p:cNvPr>
          <p:cNvPicPr>
            <a:picLocks noChangeAspect="1"/>
          </p:cNvPicPr>
          <p:nvPr/>
        </p:nvPicPr>
        <p:blipFill>
          <a:blip r:embed="rId7"/>
          <a:stretch>
            <a:fillRect/>
          </a:stretch>
        </p:blipFill>
        <p:spPr>
          <a:xfrm>
            <a:off x="6620020" y="5219864"/>
            <a:ext cx="3486657" cy="19414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13642" y="5326181"/>
            <a:ext cx="2553757" cy="2038836"/>
            <a:chOff x="0" y="0"/>
            <a:chExt cx="672595" cy="536977"/>
          </a:xfrm>
        </p:grpSpPr>
        <p:sp>
          <p:nvSpPr>
            <p:cNvPr id="4" name="Freeform 4"/>
            <p:cNvSpPr/>
            <p:nvPr/>
          </p:nvSpPr>
          <p:spPr>
            <a:xfrm>
              <a:off x="0" y="0"/>
              <a:ext cx="672595" cy="536977"/>
            </a:xfrm>
            <a:custGeom>
              <a:avLst/>
              <a:gdLst/>
              <a:ahLst/>
              <a:cxnLst/>
              <a:rect l="l" t="t" r="r" b="b"/>
              <a:pathLst>
                <a:path w="672595" h="536977">
                  <a:moveTo>
                    <a:pt x="0" y="0"/>
                  </a:moveTo>
                  <a:lnTo>
                    <a:pt x="672595" y="0"/>
                  </a:lnTo>
                  <a:lnTo>
                    <a:pt x="672595" y="536977"/>
                  </a:lnTo>
                  <a:lnTo>
                    <a:pt x="0" y="536977"/>
                  </a:lnTo>
                  <a:close/>
                </a:path>
              </a:pathLst>
            </a:custGeom>
            <a:gradFill rotWithShape="1">
              <a:gsLst>
                <a:gs pos="0">
                  <a:srgbClr val="365E93">
                    <a:alpha val="56000"/>
                  </a:srgbClr>
                </a:gs>
                <a:gs pos="100000">
                  <a:srgbClr val="AF2BA5">
                    <a:alpha val="56000"/>
                  </a:srgbClr>
                </a:gs>
              </a:gsLst>
              <a:lin ang="0"/>
            </a:gradFill>
          </p:spPr>
        </p:sp>
        <p:sp>
          <p:nvSpPr>
            <p:cNvPr id="5" name="TextBox 5"/>
            <p:cNvSpPr txBox="1"/>
            <p:nvPr/>
          </p:nvSpPr>
          <p:spPr>
            <a:xfrm>
              <a:off x="0" y="-38100"/>
              <a:ext cx="672595" cy="57507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05</a:t>
            </a:r>
          </a:p>
        </p:txBody>
      </p:sp>
      <p:sp>
        <p:nvSpPr>
          <p:cNvPr id="7" name="TextBox 7"/>
          <p:cNvSpPr txBox="1"/>
          <p:nvPr/>
        </p:nvSpPr>
        <p:spPr>
          <a:xfrm>
            <a:off x="626254" y="1268456"/>
            <a:ext cx="6108171" cy="2354557"/>
          </a:xfrm>
          <a:prstGeom prst="rect">
            <a:avLst/>
          </a:prstGeom>
        </p:spPr>
        <p:txBody>
          <a:bodyPr lIns="0" tIns="0" rIns="0" bIns="0" rtlCol="0" anchor="t">
            <a:spAutoFit/>
          </a:bodyPr>
          <a:lstStyle/>
          <a:p>
            <a:pPr algn="l">
              <a:lnSpc>
                <a:spcPts val="8688"/>
              </a:lnSpc>
            </a:pPr>
            <a:r>
              <a:rPr lang="en-US" sz="7971">
                <a:solidFill>
                  <a:srgbClr val="FFFFFF"/>
                </a:solidFill>
                <a:latin typeface="Anton"/>
                <a:ea typeface="Anton"/>
                <a:cs typeface="Anton"/>
                <a:sym typeface="Anton"/>
              </a:rPr>
              <a:t>REAL DATASET</a:t>
            </a:r>
          </a:p>
          <a:p>
            <a:pPr algn="l">
              <a:lnSpc>
                <a:spcPts val="4982"/>
              </a:lnSpc>
            </a:pPr>
            <a:r>
              <a:rPr lang="en-US" sz="4571" dirty="0">
                <a:solidFill>
                  <a:srgbClr val="FFFFFF"/>
                </a:solidFill>
                <a:latin typeface="Anton"/>
                <a:ea typeface="Anton"/>
                <a:cs typeface="Anton"/>
                <a:sym typeface="Anton"/>
              </a:rPr>
              <a:t>( STUDENT PERFORMANCE IN EXAM )</a:t>
            </a:r>
          </a:p>
        </p:txBody>
      </p:sp>
      <p:sp>
        <p:nvSpPr>
          <p:cNvPr id="8" name="TextBox 8"/>
          <p:cNvSpPr txBox="1"/>
          <p:nvPr/>
        </p:nvSpPr>
        <p:spPr>
          <a:xfrm>
            <a:off x="4618522" y="5329455"/>
            <a:ext cx="10997822" cy="2035562"/>
          </a:xfrm>
          <a:prstGeom prst="rect">
            <a:avLst/>
          </a:prstGeom>
        </p:spPr>
        <p:txBody>
          <a:bodyPr lIns="0" tIns="0" rIns="0" bIns="0" rtlCol="0" anchor="t">
            <a:spAutoFit/>
          </a:bodyPr>
          <a:lstStyle/>
          <a:p>
            <a:pPr algn="l">
              <a:lnSpc>
                <a:spcPts val="5403"/>
              </a:lnSpc>
              <a:spcBef>
                <a:spcPct val="0"/>
              </a:spcBef>
            </a:pPr>
            <a:r>
              <a:rPr lang="en-US" sz="3859" dirty="0">
                <a:solidFill>
                  <a:srgbClr val="FFFFFF"/>
                </a:solidFill>
                <a:latin typeface="Raleway"/>
                <a:ea typeface="Raleway"/>
                <a:cs typeface="Raleway"/>
                <a:sym typeface="Raleway"/>
              </a:rPr>
              <a:t>the Dataset Shows Test Score for three </a:t>
            </a:r>
            <a:r>
              <a:rPr lang="en-US" sz="3859" dirty="0" err="1">
                <a:solidFill>
                  <a:srgbClr val="FFFFFF"/>
                </a:solidFill>
                <a:latin typeface="Raleway"/>
                <a:ea typeface="Raleway"/>
                <a:cs typeface="Raleway"/>
                <a:sym typeface="Raleway"/>
              </a:rPr>
              <a:t>Suject</a:t>
            </a:r>
            <a:r>
              <a:rPr lang="en-US" sz="3859" dirty="0">
                <a:solidFill>
                  <a:srgbClr val="FFFFFF"/>
                </a:solidFill>
                <a:latin typeface="Raleway"/>
                <a:ea typeface="Raleway"/>
                <a:cs typeface="Raleway"/>
                <a:sym typeface="Raleway"/>
              </a:rPr>
              <a:t> For 1000 Student about (Math - Reading - Writing)</a:t>
            </a:r>
          </a:p>
        </p:txBody>
      </p:sp>
      <p:sp>
        <p:nvSpPr>
          <p:cNvPr id="9" name="TextBox 9"/>
          <p:cNvSpPr txBox="1"/>
          <p:nvPr/>
        </p:nvSpPr>
        <p:spPr>
          <a:xfrm>
            <a:off x="11887200" y="3086100"/>
            <a:ext cx="3444827" cy="361373"/>
          </a:xfrm>
          <a:prstGeom prst="rect">
            <a:avLst/>
          </a:prstGeom>
        </p:spPr>
        <p:txBody>
          <a:bodyPr lIns="0" tIns="0" rIns="0" bIns="0" rtlCol="0" anchor="t">
            <a:spAutoFit/>
          </a:bodyPr>
          <a:lstStyle/>
          <a:p>
            <a:pPr algn="l">
              <a:lnSpc>
                <a:spcPts val="2718"/>
              </a:lnSpc>
            </a:pPr>
            <a:r>
              <a:rPr lang="en-US" sz="2449" b="1" dirty="0">
                <a:solidFill>
                  <a:srgbClr val="FFFFFF"/>
                </a:solidFill>
                <a:latin typeface="Raleway Bold"/>
                <a:ea typeface="Raleway Bold"/>
                <a:cs typeface="Raleway Bold"/>
                <a:sym typeface="Raleway Bold"/>
              </a:rPr>
              <a:t>Link Of </a:t>
            </a:r>
            <a:r>
              <a:rPr lang="en-US" sz="2449" b="1" dirty="0" err="1">
                <a:solidFill>
                  <a:srgbClr val="FFFFFF"/>
                </a:solidFill>
                <a:latin typeface="Raleway Bold"/>
                <a:ea typeface="Raleway Bold"/>
                <a:cs typeface="Raleway Bold"/>
                <a:sym typeface="Raleway Bold"/>
              </a:rPr>
              <a:t>DataSet</a:t>
            </a:r>
            <a:endParaRPr lang="en-US" sz="2449" b="1" dirty="0">
              <a:solidFill>
                <a:srgbClr val="FFFFFF"/>
              </a:solidFill>
              <a:latin typeface="Raleway Bold"/>
              <a:ea typeface="Raleway Bold"/>
              <a:cs typeface="Raleway Bold"/>
              <a:sym typeface="Raleway Bold"/>
            </a:endParaRPr>
          </a:p>
        </p:txBody>
      </p:sp>
      <p:sp>
        <p:nvSpPr>
          <p:cNvPr id="13" name="TextBox 12">
            <a:extLst>
              <a:ext uri="{FF2B5EF4-FFF2-40B4-BE49-F238E27FC236}">
                <a16:creationId xmlns:a16="http://schemas.microsoft.com/office/drawing/2014/main" id="{316D1CE0-71F8-385F-5646-10953A610256}"/>
              </a:ext>
            </a:extLst>
          </p:cNvPr>
          <p:cNvSpPr txBox="1"/>
          <p:nvPr/>
        </p:nvSpPr>
        <p:spPr>
          <a:xfrm>
            <a:off x="9226195" y="1866900"/>
            <a:ext cx="8435551" cy="954107"/>
          </a:xfrm>
          <a:prstGeom prst="rect">
            <a:avLst/>
          </a:prstGeom>
          <a:noFill/>
        </p:spPr>
        <p:txBody>
          <a:bodyPr wrap="square" rtlCol="0">
            <a:spAutoFit/>
          </a:bodyPr>
          <a:lstStyle/>
          <a:p>
            <a:r>
              <a:rPr lang="en-US" sz="2800" dirty="0">
                <a:solidFill>
                  <a:schemeClr val="bg1"/>
                </a:solidFill>
              </a:rPr>
              <a:t>https://www.kaggle.com/datasets/spscientist/students-performance-in-exams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73098" y="891877"/>
            <a:ext cx="14341804" cy="8176308"/>
          </a:xfrm>
          <a:custGeom>
            <a:avLst/>
            <a:gdLst/>
            <a:ahLst/>
            <a:cxnLst/>
            <a:rect l="l" t="t" r="r" b="b"/>
            <a:pathLst>
              <a:path w="14341804" h="8176308">
                <a:moveTo>
                  <a:pt x="0" y="0"/>
                </a:moveTo>
                <a:lnTo>
                  <a:pt x="14341804" y="0"/>
                </a:lnTo>
                <a:lnTo>
                  <a:pt x="14341804" y="8176308"/>
                </a:lnTo>
                <a:lnTo>
                  <a:pt x="0" y="8176308"/>
                </a:lnTo>
                <a:lnTo>
                  <a:pt x="0" y="0"/>
                </a:lnTo>
                <a:close/>
              </a:path>
            </a:pathLst>
          </a:custGeom>
          <a:blipFill>
            <a:blip r:embed="rId4"/>
            <a:stretch>
              <a:fillRect l="-1953" t="-53326" r="-1953"/>
            </a:stretch>
          </a:blipFill>
        </p:spPr>
      </p:sp>
      <p:sp>
        <p:nvSpPr>
          <p:cNvPr id="4" name="Freeform 4"/>
          <p:cNvSpPr/>
          <p:nvPr/>
        </p:nvSpPr>
        <p:spPr>
          <a:xfrm>
            <a:off x="16813855" y="0"/>
            <a:ext cx="2471566" cy="2840881"/>
          </a:xfrm>
          <a:custGeom>
            <a:avLst/>
            <a:gdLst/>
            <a:ahLst/>
            <a:cxnLst/>
            <a:rect l="l" t="t" r="r" b="b"/>
            <a:pathLst>
              <a:path w="2471566" h="2840881">
                <a:moveTo>
                  <a:pt x="0" y="0"/>
                </a:moveTo>
                <a:lnTo>
                  <a:pt x="2471567" y="0"/>
                </a:lnTo>
                <a:lnTo>
                  <a:pt x="2471567" y="2840881"/>
                </a:lnTo>
                <a:lnTo>
                  <a:pt x="0" y="2840881"/>
                </a:lnTo>
                <a:lnTo>
                  <a:pt x="0" y="0"/>
                </a:lnTo>
                <a:close/>
              </a:path>
            </a:pathLst>
          </a:custGeom>
          <a:blipFill>
            <a:blip r:embed="rId5"/>
            <a:stretch>
              <a:fillRect/>
            </a:stretch>
          </a:blipFill>
        </p:spPr>
      </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06</a:t>
            </a:r>
          </a:p>
        </p:txBody>
      </p:sp>
      <p:pic>
        <p:nvPicPr>
          <p:cNvPr id="8" name="Picture 7" descr="A graph of blue rectangular bars&#10;&#10;Description automatically generated with medium confidence">
            <a:extLst>
              <a:ext uri="{FF2B5EF4-FFF2-40B4-BE49-F238E27FC236}">
                <a16:creationId xmlns:a16="http://schemas.microsoft.com/office/drawing/2014/main" id="{AD46B6C8-5DAB-C21D-362C-D3C1CB2583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1800" y="829196"/>
            <a:ext cx="11811000" cy="7086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73098" y="891877"/>
            <a:ext cx="14341804" cy="8176308"/>
          </a:xfrm>
          <a:custGeom>
            <a:avLst/>
            <a:gdLst/>
            <a:ahLst/>
            <a:cxnLst/>
            <a:rect l="l" t="t" r="r" b="b"/>
            <a:pathLst>
              <a:path w="14341804" h="8176308">
                <a:moveTo>
                  <a:pt x="0" y="0"/>
                </a:moveTo>
                <a:lnTo>
                  <a:pt x="14341804" y="0"/>
                </a:lnTo>
                <a:lnTo>
                  <a:pt x="14341804" y="8176308"/>
                </a:lnTo>
                <a:lnTo>
                  <a:pt x="0" y="8176308"/>
                </a:lnTo>
                <a:lnTo>
                  <a:pt x="0" y="0"/>
                </a:lnTo>
                <a:close/>
              </a:path>
            </a:pathLst>
          </a:custGeom>
          <a:blipFill>
            <a:blip r:embed="rId4"/>
            <a:stretch>
              <a:fillRect l="-1953" t="-53326" r="-1953"/>
            </a:stretch>
          </a:blipFill>
        </p:spPr>
      </p:sp>
      <p:sp>
        <p:nvSpPr>
          <p:cNvPr id="4" name="Freeform 4"/>
          <p:cNvSpPr/>
          <p:nvPr/>
        </p:nvSpPr>
        <p:spPr>
          <a:xfrm>
            <a:off x="16813855" y="0"/>
            <a:ext cx="2471566" cy="2840881"/>
          </a:xfrm>
          <a:custGeom>
            <a:avLst/>
            <a:gdLst/>
            <a:ahLst/>
            <a:cxnLst/>
            <a:rect l="l" t="t" r="r" b="b"/>
            <a:pathLst>
              <a:path w="2471566" h="2840881">
                <a:moveTo>
                  <a:pt x="0" y="0"/>
                </a:moveTo>
                <a:lnTo>
                  <a:pt x="2471567" y="0"/>
                </a:lnTo>
                <a:lnTo>
                  <a:pt x="2471567" y="2840881"/>
                </a:lnTo>
                <a:lnTo>
                  <a:pt x="0" y="2840881"/>
                </a:lnTo>
                <a:lnTo>
                  <a:pt x="0" y="0"/>
                </a:lnTo>
                <a:close/>
              </a:path>
            </a:pathLst>
          </a:custGeom>
          <a:blipFill>
            <a:blip r:embed="rId5"/>
            <a:stretch>
              <a:fillRect/>
            </a:stretch>
          </a:blipFill>
        </p:spPr>
      </p:sp>
      <p:sp>
        <p:nvSpPr>
          <p:cNvPr id="5" name="Freeform 5"/>
          <p:cNvSpPr/>
          <p:nvPr/>
        </p:nvSpPr>
        <p:spPr>
          <a:xfrm>
            <a:off x="2483906" y="1028700"/>
            <a:ext cx="13320187" cy="6660094"/>
          </a:xfrm>
          <a:custGeom>
            <a:avLst/>
            <a:gdLst/>
            <a:ahLst/>
            <a:cxnLst/>
            <a:rect l="l" t="t" r="r" b="b"/>
            <a:pathLst>
              <a:path w="13320187" h="6660094">
                <a:moveTo>
                  <a:pt x="0" y="0"/>
                </a:moveTo>
                <a:lnTo>
                  <a:pt x="13320188" y="0"/>
                </a:lnTo>
                <a:lnTo>
                  <a:pt x="13320188" y="6660094"/>
                </a:lnTo>
                <a:lnTo>
                  <a:pt x="0" y="6660094"/>
                </a:lnTo>
                <a:lnTo>
                  <a:pt x="0" y="0"/>
                </a:lnTo>
                <a:close/>
              </a:path>
            </a:pathLst>
          </a:custGeom>
          <a:blipFill>
            <a:blip r:embed="rId6"/>
            <a:stretch>
              <a:fillRect/>
            </a:stretch>
          </a:blipFill>
        </p:spPr>
      </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37614" y="677948"/>
            <a:ext cx="17703399" cy="8835681"/>
          </a:xfrm>
          <a:custGeom>
            <a:avLst/>
            <a:gdLst/>
            <a:ahLst/>
            <a:cxnLst/>
            <a:rect l="l" t="t" r="r" b="b"/>
            <a:pathLst>
              <a:path w="17703399" h="8835681">
                <a:moveTo>
                  <a:pt x="0" y="0"/>
                </a:moveTo>
                <a:lnTo>
                  <a:pt x="17703398" y="0"/>
                </a:lnTo>
                <a:lnTo>
                  <a:pt x="17703398" y="8835681"/>
                </a:lnTo>
                <a:lnTo>
                  <a:pt x="0" y="8835681"/>
                </a:lnTo>
                <a:lnTo>
                  <a:pt x="0" y="0"/>
                </a:lnTo>
                <a:close/>
              </a:path>
            </a:pathLst>
          </a:custGeom>
          <a:blipFill>
            <a:blip r:embed="rId4"/>
            <a:stretch>
              <a:fillRect t="-67320" b="-1234"/>
            </a:stretch>
          </a:blipFill>
        </p:spPr>
      </p:sp>
      <p:sp>
        <p:nvSpPr>
          <p:cNvPr id="5" name="TextBox 5"/>
          <p:cNvSpPr txBox="1"/>
          <p:nvPr/>
        </p:nvSpPr>
        <p:spPr>
          <a:xfrm>
            <a:off x="1028700" y="9285414"/>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08</a:t>
            </a:r>
          </a:p>
        </p:txBody>
      </p:sp>
      <p:pic>
        <p:nvPicPr>
          <p:cNvPr id="7" name="Picture 6" descr="A graph with numbers and a chart&#10;&#10;Description automatically generated with medium confidence">
            <a:extLst>
              <a:ext uri="{FF2B5EF4-FFF2-40B4-BE49-F238E27FC236}">
                <a16:creationId xmlns:a16="http://schemas.microsoft.com/office/drawing/2014/main" id="{E3963292-796E-308B-C1F6-F4DA04F44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714500"/>
            <a:ext cx="17830800" cy="5943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37614" y="677948"/>
            <a:ext cx="17703399" cy="8835681"/>
          </a:xfrm>
          <a:custGeom>
            <a:avLst/>
            <a:gdLst/>
            <a:ahLst/>
            <a:cxnLst/>
            <a:rect l="l" t="t" r="r" b="b"/>
            <a:pathLst>
              <a:path w="17703399" h="8835681">
                <a:moveTo>
                  <a:pt x="0" y="0"/>
                </a:moveTo>
                <a:lnTo>
                  <a:pt x="17703398" y="0"/>
                </a:lnTo>
                <a:lnTo>
                  <a:pt x="17703398" y="8835681"/>
                </a:lnTo>
                <a:lnTo>
                  <a:pt x="0" y="8835681"/>
                </a:lnTo>
                <a:lnTo>
                  <a:pt x="0" y="0"/>
                </a:lnTo>
                <a:close/>
              </a:path>
            </a:pathLst>
          </a:custGeom>
          <a:blipFill>
            <a:blip r:embed="rId4"/>
            <a:stretch>
              <a:fillRect t="-67320" b="-1234"/>
            </a:stretch>
          </a:blipFill>
        </p:spPr>
      </p:sp>
      <p:sp>
        <p:nvSpPr>
          <p:cNvPr id="4" name="TextBox 4"/>
          <p:cNvSpPr txBox="1"/>
          <p:nvPr/>
        </p:nvSpPr>
        <p:spPr>
          <a:xfrm>
            <a:off x="1028700" y="9285414"/>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09</a:t>
            </a:r>
          </a:p>
        </p:txBody>
      </p:sp>
      <p:sp>
        <p:nvSpPr>
          <p:cNvPr id="5" name="Freeform 5"/>
          <p:cNvSpPr/>
          <p:nvPr/>
        </p:nvSpPr>
        <p:spPr>
          <a:xfrm>
            <a:off x="437614" y="1704855"/>
            <a:ext cx="17703399" cy="5908509"/>
          </a:xfrm>
          <a:custGeom>
            <a:avLst/>
            <a:gdLst/>
            <a:ahLst/>
            <a:cxnLst/>
            <a:rect l="l" t="t" r="r" b="b"/>
            <a:pathLst>
              <a:path w="17703399" h="5908509">
                <a:moveTo>
                  <a:pt x="0" y="0"/>
                </a:moveTo>
                <a:lnTo>
                  <a:pt x="17703398" y="0"/>
                </a:lnTo>
                <a:lnTo>
                  <a:pt x="17703398" y="5908509"/>
                </a:lnTo>
                <a:lnTo>
                  <a:pt x="0" y="5908509"/>
                </a:lnTo>
                <a:lnTo>
                  <a:pt x="0" y="0"/>
                </a:lnTo>
                <a:close/>
              </a:path>
            </a:pathLst>
          </a:custGeom>
          <a:blipFill>
            <a:blip r:embed="rId5"/>
            <a:stretch>
              <a:fillRect/>
            </a:stretch>
          </a:blipFill>
        </p:spPr>
      </p:sp>
      <p:sp>
        <p:nvSpPr>
          <p:cNvPr id="6" name="TextBox 7">
            <a:extLst>
              <a:ext uri="{FF2B5EF4-FFF2-40B4-BE49-F238E27FC236}">
                <a16:creationId xmlns:a16="http://schemas.microsoft.com/office/drawing/2014/main" id="{15BB1CCE-411A-36ED-A041-38752771BD78}"/>
              </a:ext>
            </a:extLst>
          </p:cNvPr>
          <p:cNvSpPr txBox="1"/>
          <p:nvPr/>
        </p:nvSpPr>
        <p:spPr>
          <a:xfrm>
            <a:off x="609600" y="498893"/>
            <a:ext cx="14156546" cy="1115690"/>
          </a:xfrm>
          <a:prstGeom prst="rect">
            <a:avLst/>
          </a:prstGeom>
        </p:spPr>
        <p:txBody>
          <a:bodyPr wrap="square" lIns="0" tIns="0" rIns="0" bIns="0" rtlCol="0" anchor="t">
            <a:spAutoFit/>
          </a:bodyPr>
          <a:lstStyle/>
          <a:p>
            <a:pPr algn="l">
              <a:lnSpc>
                <a:spcPts val="8688"/>
              </a:lnSpc>
            </a:pPr>
            <a:r>
              <a:rPr lang="en-US" sz="7971" dirty="0">
                <a:solidFill>
                  <a:srgbClr val="FFFFFF"/>
                </a:solidFill>
                <a:latin typeface="Anton"/>
                <a:ea typeface="Anton"/>
                <a:cs typeface="Anton"/>
                <a:sym typeface="Anton"/>
              </a:rPr>
              <a:t>When Global Minimum </a:t>
            </a:r>
            <a:endParaRPr lang="en-US" sz="4571" dirty="0">
              <a:solidFill>
                <a:srgbClr val="FFFFFF"/>
              </a:solidFill>
              <a:latin typeface="Anton"/>
              <a:ea typeface="Anton"/>
              <a:cs typeface="Anton"/>
              <a:sym typeface="Anto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421</Words>
  <Application>Microsoft Office PowerPoint</Application>
  <PresentationFormat>Custom</PresentationFormat>
  <Paragraphs>66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Canva Sans</vt:lpstr>
      <vt:lpstr>Calibri</vt:lpstr>
      <vt:lpstr>Canva Sans Bold</vt:lpstr>
      <vt:lpstr>Anton</vt:lpstr>
      <vt:lpstr>Raleway 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Convex</dc:title>
  <cp:lastModifiedBy>Ziad Adel</cp:lastModifiedBy>
  <cp:revision>5</cp:revision>
  <dcterms:created xsi:type="dcterms:W3CDTF">2006-08-16T00:00:00Z</dcterms:created>
  <dcterms:modified xsi:type="dcterms:W3CDTF">2024-12-11T11:13:31Z</dcterms:modified>
  <dc:identifier>DAGYhacORTI</dc:identifier>
</cp:coreProperties>
</file>